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Lst>
  <p:notesMasterIdLst>
    <p:notesMasterId r:id="rId15"/>
  </p:notesMasterIdLst>
  <p:handoutMasterIdLst>
    <p:handoutMasterId r:id="rId16"/>
  </p:handoutMasterIdLst>
  <p:sldIdLst>
    <p:sldId id="447" r:id="rId6"/>
    <p:sldId id="451" r:id="rId7"/>
    <p:sldId id="452" r:id="rId8"/>
    <p:sldId id="454" r:id="rId9"/>
    <p:sldId id="453" r:id="rId10"/>
    <p:sldId id="455" r:id="rId11"/>
    <p:sldId id="456" r:id="rId12"/>
    <p:sldId id="457" r:id="rId13"/>
    <p:sldId id="265" r:id="rId1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C93B8B-781F-4B3A-9A5A-E21F980F2F85}" v="6" dt="2019-07-09T10:40:27.796"/>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9532" autoAdjust="0"/>
  </p:normalViewPr>
  <p:slideViewPr>
    <p:cSldViewPr snapToGrid="0" showGuides="1">
      <p:cViewPr varScale="1">
        <p:scale>
          <a:sx n="69" d="100"/>
          <a:sy n="69" d="100"/>
        </p:scale>
        <p:origin x="1138" y="5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pai, Krisztian" userId="45ce17a5-7050-4b06-9306-4e3e15f2359a" providerId="ADAL" clId="{3CC93B8B-781F-4B3A-9A5A-E21F980F2F85}"/>
    <pc:docChg chg="modSld">
      <pc:chgData name="Papai, Krisztian" userId="45ce17a5-7050-4b06-9306-4e3e15f2359a" providerId="ADAL" clId="{3CC93B8B-781F-4B3A-9A5A-E21F980F2F85}" dt="2019-07-09T10:40:27.796" v="5" actId="2711"/>
      <pc:docMkLst>
        <pc:docMk/>
      </pc:docMkLst>
      <pc:sldChg chg="modSp modNotesTx">
        <pc:chgData name="Papai, Krisztian" userId="45ce17a5-7050-4b06-9306-4e3e15f2359a" providerId="ADAL" clId="{3CC93B8B-781F-4B3A-9A5A-E21F980F2F85}" dt="2019-07-09T10:40:18.710" v="4" actId="207"/>
        <pc:sldMkLst>
          <pc:docMk/>
          <pc:sldMk cId="3262179408" sldId="447"/>
        </pc:sldMkLst>
        <pc:spChg chg="mod">
          <ac:chgData name="Papai, Krisztian" userId="45ce17a5-7050-4b06-9306-4e3e15f2359a" providerId="ADAL" clId="{3CC93B8B-781F-4B3A-9A5A-E21F980F2F85}" dt="2019-07-08T08:01:29.022" v="3" actId="20577"/>
          <ac:spMkLst>
            <pc:docMk/>
            <pc:sldMk cId="3262179408" sldId="447"/>
            <ac:spMk id="35" creationId="{00000000-0000-0000-0000-000000000000}"/>
          </ac:spMkLst>
        </pc:spChg>
      </pc:sldChg>
      <pc:sldChg chg="modNotesTx">
        <pc:chgData name="Papai, Krisztian" userId="45ce17a5-7050-4b06-9306-4e3e15f2359a" providerId="ADAL" clId="{3CC93B8B-781F-4B3A-9A5A-E21F980F2F85}" dt="2019-07-09T10:40:27.796" v="5" actId="2711"/>
        <pc:sldMkLst>
          <pc:docMk/>
          <pc:sldMk cId="3956105296" sldId="451"/>
        </pc:sldMkLst>
      </pc:sldChg>
    </pc:docChg>
  </pc:docChgLst>
  <pc:docChgLst>
    <pc:chgData name="Papai, Krisztian" userId="45ce17a5-7050-4b06-9306-4e3e15f2359a" providerId="ADAL" clId="{9834238A-9C9D-45D5-B866-CE23F29E4B62}"/>
    <pc:docChg chg="custSel modSld">
      <pc:chgData name="Papai, Krisztian" userId="45ce17a5-7050-4b06-9306-4e3e15f2359a" providerId="ADAL" clId="{9834238A-9C9D-45D5-B866-CE23F29E4B62}" dt="2019-05-20T14:51:55.673" v="1130" actId="313"/>
      <pc:docMkLst>
        <pc:docMk/>
      </pc:docMkLst>
      <pc:sldChg chg="modSp modNotesTx">
        <pc:chgData name="Papai, Krisztian" userId="45ce17a5-7050-4b06-9306-4e3e15f2359a" providerId="ADAL" clId="{9834238A-9C9D-45D5-B866-CE23F29E4B62}" dt="2019-05-20T14:37:41.826" v="5" actId="114"/>
        <pc:sldMkLst>
          <pc:docMk/>
          <pc:sldMk cId="3262179408" sldId="447"/>
        </pc:sldMkLst>
        <pc:spChg chg="mod">
          <ac:chgData name="Papai, Krisztian" userId="45ce17a5-7050-4b06-9306-4e3e15f2359a" providerId="ADAL" clId="{9834238A-9C9D-45D5-B866-CE23F29E4B62}" dt="2019-05-20T14:37:20.754" v="2" actId="20577"/>
          <ac:spMkLst>
            <pc:docMk/>
            <pc:sldMk cId="3262179408" sldId="447"/>
            <ac:spMk id="35" creationId="{00000000-0000-0000-0000-000000000000}"/>
          </ac:spMkLst>
        </pc:spChg>
      </pc:sldChg>
      <pc:sldChg chg="modNotesTx">
        <pc:chgData name="Papai, Krisztian" userId="45ce17a5-7050-4b06-9306-4e3e15f2359a" providerId="ADAL" clId="{9834238A-9C9D-45D5-B866-CE23F29E4B62}" dt="2019-05-20T14:39:01.267" v="76" actId="20577"/>
        <pc:sldMkLst>
          <pc:docMk/>
          <pc:sldMk cId="3956105296" sldId="451"/>
        </pc:sldMkLst>
      </pc:sldChg>
      <pc:sldChg chg="modNotesTx">
        <pc:chgData name="Papai, Krisztian" userId="45ce17a5-7050-4b06-9306-4e3e15f2359a" providerId="ADAL" clId="{9834238A-9C9D-45D5-B866-CE23F29E4B62}" dt="2019-05-20T14:40:21.315" v="174" actId="20577"/>
        <pc:sldMkLst>
          <pc:docMk/>
          <pc:sldMk cId="4245647217" sldId="452"/>
        </pc:sldMkLst>
      </pc:sldChg>
      <pc:sldChg chg="modNotesTx">
        <pc:chgData name="Papai, Krisztian" userId="45ce17a5-7050-4b06-9306-4e3e15f2359a" providerId="ADAL" clId="{9834238A-9C9D-45D5-B866-CE23F29E4B62}" dt="2019-05-20T14:43:55.963" v="576" actId="20577"/>
        <pc:sldMkLst>
          <pc:docMk/>
          <pc:sldMk cId="3559784931" sldId="453"/>
        </pc:sldMkLst>
      </pc:sldChg>
      <pc:sldChg chg="modNotesTx">
        <pc:chgData name="Papai, Krisztian" userId="45ce17a5-7050-4b06-9306-4e3e15f2359a" providerId="ADAL" clId="{9834238A-9C9D-45D5-B866-CE23F29E4B62}" dt="2019-05-20T14:41:57.778" v="329" actId="313"/>
        <pc:sldMkLst>
          <pc:docMk/>
          <pc:sldMk cId="3757926853" sldId="454"/>
        </pc:sldMkLst>
      </pc:sldChg>
      <pc:sldChg chg="modNotesTx">
        <pc:chgData name="Papai, Krisztian" userId="45ce17a5-7050-4b06-9306-4e3e15f2359a" providerId="ADAL" clId="{9834238A-9C9D-45D5-B866-CE23F29E4B62}" dt="2019-05-20T14:49:06.738" v="836" actId="20577"/>
        <pc:sldMkLst>
          <pc:docMk/>
          <pc:sldMk cId="2248089503" sldId="455"/>
        </pc:sldMkLst>
      </pc:sldChg>
      <pc:sldChg chg="modNotesTx">
        <pc:chgData name="Papai, Krisztian" userId="45ce17a5-7050-4b06-9306-4e3e15f2359a" providerId="ADAL" clId="{9834238A-9C9D-45D5-B866-CE23F29E4B62}" dt="2019-05-20T14:50:08.924" v="930" actId="20577"/>
        <pc:sldMkLst>
          <pc:docMk/>
          <pc:sldMk cId="1285402653" sldId="456"/>
        </pc:sldMkLst>
      </pc:sldChg>
      <pc:sldChg chg="modSp modNotesTx">
        <pc:chgData name="Papai, Krisztian" userId="45ce17a5-7050-4b06-9306-4e3e15f2359a" providerId="ADAL" clId="{9834238A-9C9D-45D5-B866-CE23F29E4B62}" dt="2019-05-20T14:51:55.673" v="1130" actId="313"/>
        <pc:sldMkLst>
          <pc:docMk/>
          <pc:sldMk cId="236095526" sldId="457"/>
        </pc:sldMkLst>
        <pc:spChg chg="mod">
          <ac:chgData name="Papai, Krisztian" userId="45ce17a5-7050-4b06-9306-4e3e15f2359a" providerId="ADAL" clId="{9834238A-9C9D-45D5-B866-CE23F29E4B62}" dt="2019-05-20T14:50:49.402" v="967" actId="20577"/>
          <ac:spMkLst>
            <pc:docMk/>
            <pc:sldMk cId="236095526" sldId="457"/>
            <ac:spMk id="4" creationId="{A867C40E-7A76-47F1-BA90-B9525CA66263}"/>
          </ac:spMkLst>
        </pc:spChg>
      </pc:sldChg>
    </pc:docChg>
  </pc:docChgLst>
  <pc:docChgLst>
    <pc:chgData name="Yahalom, Raz" userId="a44e4199-10bb-4051-9e8f-f612f3ddb723" providerId="ADAL" clId="{30AB3C9E-AAF2-4673-A06C-979F58F96700}"/>
  </pc:docChgLst>
  <pc:docChgLst>
    <pc:chgData name="Papai, Krisztian" userId="45ce17a5-7050-4b06-9306-4e3e15f2359a" providerId="ADAL" clId="{A8DEB554-65FA-4365-885A-4A26D97FB0CF}"/>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solidFill>
                  <a:schemeClr val="tx1"/>
                </a:solidFill>
              </a:rPr>
              <a:t>Welcome to the </a:t>
            </a:r>
            <a:r>
              <a:rPr lang="en-US" b="0" i="1" dirty="0">
                <a:solidFill>
                  <a:schemeClr val="tx1"/>
                </a:solidFill>
              </a:rPr>
              <a:t>Learn More</a:t>
            </a:r>
            <a:r>
              <a:rPr lang="en-US" b="0" i="1" baseline="0" dirty="0">
                <a:solidFill>
                  <a:schemeClr val="tx1"/>
                </a:solidFill>
              </a:rPr>
              <a:t> About</a:t>
            </a:r>
            <a:r>
              <a:rPr lang="en-US" b="0" i="1" dirty="0">
                <a:solidFill>
                  <a:schemeClr val="tx1"/>
                </a:solidFill>
              </a:rPr>
              <a:t> SAP Business One Extensibility </a:t>
            </a:r>
            <a:r>
              <a:rPr lang="en-US" dirty="0">
                <a:solidFill>
                  <a:schemeClr val="tx1"/>
                </a:solidFill>
              </a:rPr>
              <a:t>course topic. </a:t>
            </a:r>
          </a:p>
          <a:p>
            <a:endParaRPr lang="en-US" dirty="0">
              <a:solidFill>
                <a:schemeClr val="tx1"/>
              </a:solidFill>
            </a:endParaRPr>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SAP Business One Extensibility has a community page. </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latin typeface="+mn-lt"/>
                <a:cs typeface="Arial" panose="020B0604020202020204" pitchFamily="34" charset="0"/>
              </a:rPr>
              <a:t>In this community, we want to share important information and tips </a:t>
            </a:r>
            <a:r>
              <a:rPr lang="en-US" sz="1400" b="0" dirty="0">
                <a:latin typeface="+mn-lt"/>
                <a:cs typeface="Arial" panose="020B0604020202020204" pitchFamily="34" charset="0"/>
              </a:rPr>
              <a:t>designed to help you take better advantage of SAP Business One Extensibility APIs and tools while also offering a communication channel for open discussions.</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b="0" dirty="0">
                <a:latin typeface="+mn-lt"/>
              </a:rPr>
              <a:t>Don’t forget to j</a:t>
            </a:r>
            <a:r>
              <a:rPr lang="en-US" sz="1400" b="0" dirty="0">
                <a:latin typeface="+mn-lt"/>
                <a:cs typeface="Arial" panose="020B0604020202020204" pitchFamily="34" charset="0"/>
              </a:rPr>
              <a:t>oin the community!</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dirty="0">
              <a:latin typeface="+mn-lt"/>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3381812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b="0" dirty="0"/>
              <a:t>Please have a look at this blog series as well, where you can find a </a:t>
            </a:r>
            <a:r>
              <a:rPr lang="en-US" sz="1400" b="0" dirty="0">
                <a:latin typeface="Arial" panose="020B0604020202020204" pitchFamily="34" charset="0"/>
                <a:cs typeface="Arial" panose="020B0604020202020204" pitchFamily="34" charset="0"/>
              </a:rPr>
              <a:t>compilation of all the articles, samples, and other relevant resources regarding loosely coupled solutions focused on small and midsize businesses</a:t>
            </a:r>
            <a:r>
              <a:rPr lang="en-US" sz="1400"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625400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b="0" dirty="0"/>
              <a:t>Another very useful blog series has been published to support and improve development </a:t>
            </a:r>
            <a:r>
              <a:rPr lang="en-US" sz="1400" b="0" dirty="0">
                <a:latin typeface="Arial" panose="020B0604020202020204" pitchFamily="34" charset="0"/>
                <a:cs typeface="Arial" panose="020B0604020202020204" pitchFamily="34" charset="0"/>
              </a:rPr>
              <a:t>on top of the SAP Business One version for SAP HANA interfaces</a:t>
            </a:r>
            <a:r>
              <a:rPr lang="en-US" sz="1400"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2509473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e-learning course SAP Business One on HANA Development has been published as a YouTube playlist. To access the playlist, please visit the blog provided.</a:t>
            </a:r>
          </a:p>
          <a:p>
            <a:r>
              <a:rPr lang="en-US" b="0" dirty="0"/>
              <a:t>The same training is available on SAP Learning Hub, as well.</a:t>
            </a:r>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2100088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SAP provides a very interesting proof-of-concept of SMB Market Place Assistant Bot.</a:t>
            </a:r>
          </a:p>
          <a:p>
            <a:r>
              <a:rPr lang="en-US" b="0" dirty="0"/>
              <a:t>It can show you how easily the business service can be used, how to build an </a:t>
            </a:r>
            <a:r>
              <a:rPr lang="en-US" sz="1400" b="0" dirty="0"/>
              <a:t>intelligent solution, and how to leverage</a:t>
            </a:r>
            <a:r>
              <a:rPr lang="en-US" sz="1400" b="0" baseline="0" dirty="0"/>
              <a:t> the</a:t>
            </a:r>
            <a:r>
              <a:rPr lang="en-US" sz="1400" b="0" dirty="0"/>
              <a:t> interchangeability of the underlying digital</a:t>
            </a:r>
            <a:r>
              <a:rPr lang="en-US" sz="1400" b="0" baseline="0" dirty="0"/>
              <a:t> cores</a:t>
            </a:r>
            <a:r>
              <a:rPr lang="en-US" sz="1400" b="0" dirty="0"/>
              <a:t>.</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2150115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interesting proof-of-concept is </a:t>
            </a:r>
            <a:r>
              <a:rPr lang="en-US" b="0" dirty="0"/>
              <a:t>based on smart shop requirements</a:t>
            </a:r>
            <a:r>
              <a:rPr lang="en-US" b="0" baseline="0" dirty="0"/>
              <a:t> and</a:t>
            </a:r>
            <a:r>
              <a:rPr lang="en-US" b="0" dirty="0"/>
              <a:t> the</a:t>
            </a:r>
            <a:r>
              <a:rPr lang="en-US" b="0" baseline="0" dirty="0"/>
              <a:t> integration of </a:t>
            </a:r>
            <a:r>
              <a:rPr lang="en-US" sz="1400" b="0" i="0" kern="1200" dirty="0">
                <a:solidFill>
                  <a:schemeClr val="tx1"/>
                </a:solidFill>
                <a:effectLst/>
                <a:latin typeface="+mn-lt"/>
                <a:ea typeface="+mn-ea"/>
                <a:cs typeface="+mn-cs"/>
              </a:rPr>
              <a:t>SAP Business One business data and beacon devices.</a:t>
            </a:r>
            <a:endParaRPr lang="en-US" b="0"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dirty="0"/>
          </a:p>
        </p:txBody>
      </p:sp>
    </p:spTree>
    <p:extLst>
      <p:ext uri="{BB962C8B-B14F-4D97-AF65-F5344CB8AC3E}">
        <p14:creationId xmlns:p14="http://schemas.microsoft.com/office/powerpoint/2010/main" val="1560701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Last but not least, refer to this blog</a:t>
            </a:r>
            <a:r>
              <a:rPr lang="en-US" b="0" baseline="0" dirty="0"/>
              <a:t> on how </a:t>
            </a:r>
            <a:r>
              <a:rPr lang="en-US" b="0" dirty="0"/>
              <a:t>Amazon Alexa is taking the customer experience on</a:t>
            </a:r>
            <a:r>
              <a:rPr lang="en-US" b="0" baseline="0" dirty="0"/>
              <a:t> </a:t>
            </a:r>
            <a:r>
              <a:rPr lang="en-US" b="0" dirty="0"/>
              <a:t>SAP Business One to another level</a:t>
            </a:r>
            <a:r>
              <a:rPr lang="en-US" dirty="0"/>
              <a:t>.</a:t>
            </a:r>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793071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dirty="0"/>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1713611"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CONFIDENTIAL: RELEASED FOR CUSTOMERS</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sap.com/community/topics/business-one-extensibility.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blogs.sap.com/2018/06/05/loosely-coupled-solutions-for-smbs-topics/"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hyperlink" Target="http://scn.sap.com/docs/DOC-60454"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hyperlink" Target="https://blogs.sap.com/2017/10/19/sap-business-one-on-hana-development-e-learning-is-liv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www.youtube.com/playlist?list=PLMdHXbewhZ2QsgYSICRQuoL8lkoEHjNzS" TargetMode="External"/><Relationship Id="rId4" Type="http://schemas.openxmlformats.org/officeDocument/2006/relationships/hyperlink" Target="https://performancemanager.successfactors.eu/sf/learning?destUrl=https://saplearninghub.plateau.com/learning/user/deeplink_redirect.jsp?linkId=PROGRAM_DETAILS&amp;programID=B1_HANADEV_LM_EN_92&amp;fromSF=Y&amp;company=learninghub"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logs.sap.com/2018/05/24/digital-transformation-for-smbs-the-intelligent-enterpris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hyperlink" Target="https://www.youtube.com/watch?v=M3puey2iw30&amp;feature=youtu.b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logs.sap.com/2017/04/13/beaconsone-a-smart-shop-with-iot-b1-and-sap-cloud-platfor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hyperlink" Target="https://www.youtube.com/watch?v=gavweo8YPpo&amp;feature=youtu.b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blogs.sap.com/2016/10/10/b1-assistant-retire-keyboard-sap-business-one-alexa/"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hyperlink" Target="https://youtu.be/WaXXYcMfgS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p:txBody>
          <a:bodyPr/>
          <a:lstStyle/>
          <a:p>
            <a:pPr lvl="0"/>
            <a:r>
              <a:rPr lang="en-US" dirty="0"/>
              <a:t>July, 2019</a:t>
            </a:r>
          </a:p>
        </p:txBody>
      </p:sp>
      <p:sp>
        <p:nvSpPr>
          <p:cNvPr id="8" name="Presentation Title"/>
          <p:cNvSpPr>
            <a:spLocks noGrp="1"/>
          </p:cNvSpPr>
          <p:nvPr>
            <p:ph type="title"/>
          </p:nvPr>
        </p:nvSpPr>
        <p:spPr bwMode="gray">
          <a:xfrm>
            <a:off x="288000" y="4024430"/>
            <a:ext cx="11146194" cy="997196"/>
          </a:xfrm>
        </p:spPr>
        <p:txBody>
          <a:bodyPr/>
          <a:lstStyle/>
          <a:p>
            <a:r>
              <a:rPr lang="en-US" dirty="0"/>
              <a:t>TB 1300 – SAP Business One SDK</a:t>
            </a:r>
            <a:br>
              <a:rPr lang="en-US" dirty="0"/>
            </a:br>
            <a:r>
              <a:rPr lang="en-US" dirty="0">
                <a:solidFill>
                  <a:schemeClr val="accent1"/>
                </a:solidFill>
              </a:rPr>
              <a:t>Learn More About SAP Business One Extensibility</a:t>
            </a:r>
            <a:endParaRPr lang="de-DE" dirty="0">
              <a:solidFill>
                <a:schemeClr val="accent1"/>
              </a:solidFill>
            </a:endParaRPr>
          </a:p>
        </p:txBody>
      </p:sp>
      <p:pic>
        <p:nvPicPr>
          <p:cNvPr id="10" name="Title Image Placeholder">
            <a:extLst>
              <a:ext uri="{FF2B5EF4-FFF2-40B4-BE49-F238E27FC236}">
                <a16:creationId xmlns:a16="http://schemas.microsoft.com/office/drawing/2014/main" id="{6ABE7D25-3386-4720-A94E-81D3F455A4C9}"/>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55" r="55"/>
          <a:stretch/>
        </p:blipFill>
        <p:spPr>
          <a:prstGeom prst="rect">
            <a:avLst/>
          </a:prstGeom>
        </p:spPr>
      </p:pic>
    </p:spTree>
    <p:extLst>
      <p:ext uri="{BB962C8B-B14F-4D97-AF65-F5344CB8AC3E}">
        <p14:creationId xmlns:p14="http://schemas.microsoft.com/office/powerpoint/2010/main" val="3262179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Community Page – SAP Business One Extensibility</a:t>
            </a:r>
          </a:p>
        </p:txBody>
      </p:sp>
      <p:pic>
        <p:nvPicPr>
          <p:cNvPr id="3" name="Picture 2">
            <a:extLst>
              <a:ext uri="{FF2B5EF4-FFF2-40B4-BE49-F238E27FC236}">
                <a16:creationId xmlns:a16="http://schemas.microsoft.com/office/drawing/2014/main" id="{3A145FB0-48B7-4A9E-9CB7-10F099B9A1F3}"/>
              </a:ext>
            </a:extLst>
          </p:cNvPr>
          <p:cNvPicPr>
            <a:picLocks noChangeAspect="1"/>
          </p:cNvPicPr>
          <p:nvPr/>
        </p:nvPicPr>
        <p:blipFill>
          <a:blip r:embed="rId3"/>
          <a:stretch>
            <a:fillRect/>
          </a:stretch>
        </p:blipFill>
        <p:spPr>
          <a:xfrm>
            <a:off x="3711574" y="1275126"/>
            <a:ext cx="4425748" cy="2944824"/>
          </a:xfrm>
          <a:prstGeom prst="rect">
            <a:avLst/>
          </a:prstGeom>
        </p:spPr>
      </p:pic>
      <p:sp>
        <p:nvSpPr>
          <p:cNvPr id="4" name="Rectangle 3">
            <a:extLst>
              <a:ext uri="{FF2B5EF4-FFF2-40B4-BE49-F238E27FC236}">
                <a16:creationId xmlns:a16="http://schemas.microsoft.com/office/drawing/2014/main" id="{A867C40E-7A76-47F1-BA90-B9525CA66263}"/>
              </a:ext>
            </a:extLst>
          </p:cNvPr>
          <p:cNvSpPr/>
          <p:nvPr/>
        </p:nvSpPr>
        <p:spPr>
          <a:xfrm>
            <a:off x="1000927" y="4351074"/>
            <a:ext cx="10192624" cy="163121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 this community, we want to share important information and tips designed to help you take better advantage of SAP Business One Extensibility APIs and tools while also offering a communication channel for open discussions. Join the community!</a:t>
            </a:r>
          </a:p>
          <a:p>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hlinkClick r:id="rId4"/>
              </a:rPr>
              <a:t>https://www.sap.com/community/topics/business-one-extensibility.html</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6105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Blog Series – Loosely Coupled Solutions for SMB Topics</a:t>
            </a:r>
          </a:p>
        </p:txBody>
      </p:sp>
      <p:sp>
        <p:nvSpPr>
          <p:cNvPr id="4" name="Rectangle 3">
            <a:extLst>
              <a:ext uri="{FF2B5EF4-FFF2-40B4-BE49-F238E27FC236}">
                <a16:creationId xmlns:a16="http://schemas.microsoft.com/office/drawing/2014/main" id="{A867C40E-7A76-47F1-BA90-B9525CA66263}"/>
              </a:ext>
            </a:extLst>
          </p:cNvPr>
          <p:cNvSpPr/>
          <p:nvPr/>
        </p:nvSpPr>
        <p:spPr>
          <a:xfrm>
            <a:off x="1000927" y="4351074"/>
            <a:ext cx="10192624" cy="1323439"/>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This is a compilation of all the articles, samples, and other relevant resources regarding loosely coupled solutions focused on small and midsize businesses.</a:t>
            </a:r>
          </a:p>
          <a:p>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hlinkClick r:id="rId3"/>
              </a:rPr>
              <a:t>https://blogs.sap.com/2018/06/05/loosely-coupled-solutions-for-smbs-topics/</a:t>
            </a:r>
            <a:endParaRPr lang="en-US" sz="2000" dirty="0">
              <a:latin typeface="Arial" panose="020B0604020202020204" pitchFamily="34" charset="0"/>
              <a:cs typeface="Arial" panose="020B0604020202020204" pitchFamily="34" charset="0"/>
            </a:endParaRPr>
          </a:p>
        </p:txBody>
      </p:sp>
      <p:pic>
        <p:nvPicPr>
          <p:cNvPr id="1026" name="Picture 2" descr="https://i.imgur.com/6hw2yyu.jpg">
            <a:extLst>
              <a:ext uri="{FF2B5EF4-FFF2-40B4-BE49-F238E27FC236}">
                <a16:creationId xmlns:a16="http://schemas.microsoft.com/office/drawing/2014/main" id="{CC679588-60C2-4A3E-9A1F-A1F57384B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824" y="1140019"/>
            <a:ext cx="5668830" cy="29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64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738664"/>
          </a:xfrm>
        </p:spPr>
        <p:txBody>
          <a:bodyPr/>
          <a:lstStyle/>
          <a:p>
            <a:r>
              <a:rPr lang="en-US" dirty="0"/>
              <a:t>Blog Series – Topics Regarding SAP Business One, Version for SAP HANA Extensibility</a:t>
            </a:r>
          </a:p>
        </p:txBody>
      </p:sp>
      <p:sp>
        <p:nvSpPr>
          <p:cNvPr id="4" name="Rectangle 3">
            <a:extLst>
              <a:ext uri="{FF2B5EF4-FFF2-40B4-BE49-F238E27FC236}">
                <a16:creationId xmlns:a16="http://schemas.microsoft.com/office/drawing/2014/main" id="{A867C40E-7A76-47F1-BA90-B9525CA66263}"/>
              </a:ext>
            </a:extLst>
          </p:cNvPr>
          <p:cNvSpPr/>
          <p:nvPr/>
        </p:nvSpPr>
        <p:spPr>
          <a:xfrm>
            <a:off x="1000927" y="4351074"/>
            <a:ext cx="10192624" cy="163121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Get a summary of the documents, blogs, and samples available to assist you in developing your solutions on top of the SAP Business One version for SAP HANA interfaces.</a:t>
            </a:r>
          </a:p>
          <a:p>
            <a:endParaRPr lang="en-US" sz="2000" dirty="0">
              <a:latin typeface="Arial" panose="020B0604020202020204" pitchFamily="34" charset="0"/>
              <a:cs typeface="Arial" panose="020B0604020202020204" pitchFamily="34" charset="0"/>
              <a:hlinkClick r:id="rId3"/>
            </a:endParaRPr>
          </a:p>
          <a:p>
            <a:pPr algn="ctr"/>
            <a:r>
              <a:rPr lang="en-US" sz="2000" dirty="0">
                <a:latin typeface="Arial" panose="020B0604020202020204" pitchFamily="34" charset="0"/>
                <a:cs typeface="Arial" panose="020B0604020202020204" pitchFamily="34" charset="0"/>
                <a:hlinkClick r:id="rId3"/>
              </a:rPr>
              <a:t>http://scn.sap.com/docs/DOC-60454</a:t>
            </a:r>
            <a:endParaRPr lang="en-US" sz="2000" dirty="0">
              <a:latin typeface="Arial" panose="020B0604020202020204" pitchFamily="34" charset="0"/>
              <a:cs typeface="Arial" panose="020B0604020202020204" pitchFamily="34" charset="0"/>
            </a:endParaRPr>
          </a:p>
        </p:txBody>
      </p:sp>
      <p:pic>
        <p:nvPicPr>
          <p:cNvPr id="2" name="Picture 2" descr="people in conference">
            <a:extLst>
              <a:ext uri="{FF2B5EF4-FFF2-40B4-BE49-F238E27FC236}">
                <a16:creationId xmlns:a16="http://schemas.microsoft.com/office/drawing/2014/main" id="{1021DF28-B7C0-4DEB-B2A9-2411ABF87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622" y="1183487"/>
            <a:ext cx="4417234" cy="29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26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E-Learning: SAP Business One on HANA Development</a:t>
            </a:r>
          </a:p>
        </p:txBody>
      </p:sp>
      <p:sp>
        <p:nvSpPr>
          <p:cNvPr id="4" name="Rectangle 3">
            <a:extLst>
              <a:ext uri="{FF2B5EF4-FFF2-40B4-BE49-F238E27FC236}">
                <a16:creationId xmlns:a16="http://schemas.microsoft.com/office/drawing/2014/main" id="{A867C40E-7A76-47F1-BA90-B9525CA66263}"/>
              </a:ext>
            </a:extLst>
          </p:cNvPr>
          <p:cNvSpPr/>
          <p:nvPr/>
        </p:nvSpPr>
        <p:spPr>
          <a:xfrm>
            <a:off x="6097239" y="2446903"/>
            <a:ext cx="5592890" cy="2277547"/>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Please refer to this blog:</a:t>
            </a:r>
          </a:p>
          <a:p>
            <a:r>
              <a:rPr lang="en-US" sz="1800" dirty="0">
                <a:latin typeface="Arial" panose="020B0604020202020204" pitchFamily="34" charset="0"/>
                <a:cs typeface="Arial" panose="020B0604020202020204" pitchFamily="34" charset="0"/>
                <a:hlinkClick r:id="rId3"/>
              </a:rPr>
              <a:t>https://blogs.sap.com/2017/10/19/sap-business-one-on-hana-development-e-learning-is-live/</a:t>
            </a:r>
            <a:endParaRPr lang="en-US" sz="18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dirty="0"/>
              <a:t>The course is published on the </a:t>
            </a:r>
            <a:r>
              <a:rPr lang="en-US" dirty="0">
                <a:hlinkClick r:id="rId4"/>
              </a:rPr>
              <a:t>SAP Learning Hub (direct link)</a:t>
            </a:r>
            <a:r>
              <a:rPr lang="en-US" dirty="0"/>
              <a:t> and </a:t>
            </a:r>
            <a:r>
              <a:rPr lang="en-US" dirty="0">
                <a:hlinkClick r:id="rId5"/>
              </a:rPr>
              <a:t>YouTube</a:t>
            </a:r>
            <a:r>
              <a:rPr lang="en-US" dirty="0"/>
              <a:t>.</a:t>
            </a:r>
            <a:endParaRPr lang="en-US" sz="2000" dirty="0">
              <a:latin typeface="Arial" panose="020B0604020202020204" pitchFamily="34" charset="0"/>
              <a:cs typeface="Arial" panose="020B0604020202020204" pitchFamily="34" charset="0"/>
            </a:endParaRPr>
          </a:p>
        </p:txBody>
      </p:sp>
      <p:pic>
        <p:nvPicPr>
          <p:cNvPr id="2050" name="Picture 2" descr="https://i.imgur.com/VzXZVpE.png">
            <a:extLst>
              <a:ext uri="{FF2B5EF4-FFF2-40B4-BE49-F238E27FC236}">
                <a16:creationId xmlns:a16="http://schemas.microsoft.com/office/drawing/2014/main" id="{7CA3E889-9954-44BA-88A5-03BF706F35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001" y="1221906"/>
            <a:ext cx="5108372" cy="472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78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82120"/>
          </a:xfrm>
        </p:spPr>
        <p:txBody>
          <a:bodyPr/>
          <a:lstStyle/>
          <a:p>
            <a:r>
              <a:rPr lang="en-US" dirty="0"/>
              <a:t>Digital Transformation for SMBs – the Intelligent Enterprise</a:t>
            </a:r>
          </a:p>
        </p:txBody>
      </p:sp>
      <p:sp>
        <p:nvSpPr>
          <p:cNvPr id="4" name="Rectangle 3">
            <a:extLst>
              <a:ext uri="{FF2B5EF4-FFF2-40B4-BE49-F238E27FC236}">
                <a16:creationId xmlns:a16="http://schemas.microsoft.com/office/drawing/2014/main" id="{A867C40E-7A76-47F1-BA90-B9525CA66263}"/>
              </a:ext>
            </a:extLst>
          </p:cNvPr>
          <p:cNvSpPr/>
          <p:nvPr/>
        </p:nvSpPr>
        <p:spPr>
          <a:xfrm>
            <a:off x="723960" y="2074783"/>
            <a:ext cx="5219729" cy="2708434"/>
          </a:xfrm>
          <a:prstGeom prst="rect">
            <a:avLst/>
          </a:prstGeom>
        </p:spPr>
        <p:txBody>
          <a:bodyPr wrap="square">
            <a:spAutoFit/>
          </a:bodyPr>
          <a:lstStyle/>
          <a:p>
            <a:r>
              <a:rPr lang="en-US" sz="2000" b="1" dirty="0">
                <a:solidFill>
                  <a:schemeClr val="accent3"/>
                </a:solidFill>
                <a:latin typeface="Arial" panose="020B0604020202020204" pitchFamily="34" charset="0"/>
                <a:cs typeface="Arial" panose="020B0604020202020204" pitchFamily="34" charset="0"/>
              </a:rPr>
              <a:t>SMB Market Place Assistant Bot</a:t>
            </a:r>
          </a:p>
          <a:p>
            <a:endParaRPr lang="en-US" sz="2000" dirty="0">
              <a:latin typeface="Arial" panose="020B0604020202020204" pitchFamily="34" charset="0"/>
              <a:cs typeface="Arial" panose="020B0604020202020204" pitchFamily="34" charset="0"/>
            </a:endParaRPr>
          </a:p>
          <a:p>
            <a:r>
              <a:rPr lang="en-US" sz="1800" dirty="0"/>
              <a:t>We have developed a proof-of-concept that shows these concepts and illustrates how easy it is to take advantage of business services, intelligent solutions, and the interchangeability of the underlying digital cores.</a:t>
            </a:r>
            <a:endParaRPr lang="en-US" sz="16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Please refer to this </a:t>
            </a:r>
            <a:r>
              <a:rPr lang="en-US" sz="2000" dirty="0">
                <a:latin typeface="Arial" panose="020B0604020202020204" pitchFamily="34" charset="0"/>
                <a:cs typeface="Arial" panose="020B0604020202020204" pitchFamily="34" charset="0"/>
                <a:hlinkClick r:id="rId3"/>
              </a:rPr>
              <a:t>blog</a:t>
            </a:r>
            <a:r>
              <a:rPr lang="en-US" sz="2000" dirty="0">
                <a:latin typeface="Arial" panose="020B0604020202020204" pitchFamily="34" charset="0"/>
                <a:cs typeface="Arial" panose="020B0604020202020204" pitchFamily="34" charset="0"/>
              </a:rPr>
              <a:t> and </a:t>
            </a:r>
            <a:r>
              <a:rPr lang="en-US" sz="2000" dirty="0">
                <a:latin typeface="Arial" panose="020B0604020202020204" pitchFamily="34" charset="0"/>
                <a:cs typeface="Arial" panose="020B0604020202020204" pitchFamily="34" charset="0"/>
                <a:hlinkClick r:id="rId4"/>
              </a:rPr>
              <a:t>video</a:t>
            </a:r>
            <a:r>
              <a:rPr lang="en-US" sz="2000" dirty="0">
                <a:latin typeface="Arial" panose="020B0604020202020204" pitchFamily="34" charset="0"/>
                <a:cs typeface="Arial" panose="020B0604020202020204" pitchFamily="34" charset="0"/>
              </a:rPr>
              <a:t>.</a:t>
            </a:r>
          </a:p>
        </p:txBody>
      </p:sp>
      <p:pic>
        <p:nvPicPr>
          <p:cNvPr id="2" name="Picture 2" descr="https://blogs.sap.com/wp-content/uploads/2018/05/SMB_Market_Place.jpg">
            <a:extLst>
              <a:ext uri="{FF2B5EF4-FFF2-40B4-BE49-F238E27FC236}">
                <a16:creationId xmlns:a16="http://schemas.microsoft.com/office/drawing/2014/main" id="{6B1DA61D-0D66-4AB9-B657-D8922322BE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1487" y="1956816"/>
            <a:ext cx="5527526" cy="29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89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dirty="0"/>
              <a:t>A Smart Shop with IoT, B1, and SAP Cloud Platform</a:t>
            </a:r>
          </a:p>
        </p:txBody>
      </p:sp>
      <p:sp>
        <p:nvSpPr>
          <p:cNvPr id="4" name="Rectangle 3">
            <a:extLst>
              <a:ext uri="{FF2B5EF4-FFF2-40B4-BE49-F238E27FC236}">
                <a16:creationId xmlns:a16="http://schemas.microsoft.com/office/drawing/2014/main" id="{A867C40E-7A76-47F1-BA90-B9525CA66263}"/>
              </a:ext>
            </a:extLst>
          </p:cNvPr>
          <p:cNvSpPr/>
          <p:nvPr/>
        </p:nvSpPr>
        <p:spPr>
          <a:xfrm>
            <a:off x="3487374" y="4884165"/>
            <a:ext cx="5219729" cy="1015663"/>
          </a:xfrm>
          <a:prstGeom prst="rect">
            <a:avLst/>
          </a:prstGeom>
        </p:spPr>
        <p:txBody>
          <a:bodyPr wrap="square">
            <a:spAutoFit/>
          </a:bodyPr>
          <a:lstStyle/>
          <a:p>
            <a:pPr algn="ctr"/>
            <a:r>
              <a:rPr lang="en-US" sz="2000" b="1" dirty="0">
                <a:solidFill>
                  <a:schemeClr val="accent3"/>
                </a:solidFill>
              </a:rPr>
              <a:t>BeaconsOne</a:t>
            </a:r>
          </a:p>
          <a:p>
            <a:pPr algn="ct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Please refer to this </a:t>
            </a:r>
            <a:r>
              <a:rPr lang="en-US" sz="2000" dirty="0">
                <a:latin typeface="Arial" panose="020B0604020202020204" pitchFamily="34" charset="0"/>
                <a:cs typeface="Arial" panose="020B0604020202020204" pitchFamily="34" charset="0"/>
                <a:hlinkClick r:id="rId3"/>
              </a:rPr>
              <a:t>blog</a:t>
            </a:r>
            <a:r>
              <a:rPr lang="en-US" sz="2000" dirty="0">
                <a:latin typeface="Arial" panose="020B0604020202020204" pitchFamily="34" charset="0"/>
                <a:cs typeface="Arial" panose="020B0604020202020204" pitchFamily="34" charset="0"/>
              </a:rPr>
              <a:t> and </a:t>
            </a:r>
            <a:r>
              <a:rPr lang="en-US" sz="2000" dirty="0">
                <a:latin typeface="Arial" panose="020B0604020202020204" pitchFamily="34" charset="0"/>
                <a:cs typeface="Arial" panose="020B0604020202020204" pitchFamily="34" charset="0"/>
                <a:hlinkClick r:id="rId4"/>
              </a:rPr>
              <a:t>video</a:t>
            </a:r>
            <a:r>
              <a:rPr lang="en-US" sz="2000" dirty="0">
                <a:latin typeface="Arial" panose="020B0604020202020204" pitchFamily="34" charset="0"/>
                <a:cs typeface="Arial" panose="020B0604020202020204" pitchFamily="34" charset="0"/>
              </a:rPr>
              <a:t>.</a:t>
            </a:r>
          </a:p>
        </p:txBody>
      </p:sp>
      <p:pic>
        <p:nvPicPr>
          <p:cNvPr id="3074" name="Picture 2" descr="http://i.imgur.com/3kafhPX.jpg">
            <a:extLst>
              <a:ext uri="{FF2B5EF4-FFF2-40B4-BE49-F238E27FC236}">
                <a16:creationId xmlns:a16="http://schemas.microsoft.com/office/drawing/2014/main" id="{F2AC7E55-D792-4FE1-A71B-A391C45507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308" y="1608024"/>
            <a:ext cx="5241862" cy="29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402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504001" y="504000"/>
            <a:ext cx="11186476" cy="369332"/>
          </a:xfrm>
        </p:spPr>
        <p:txBody>
          <a:bodyPr/>
          <a:lstStyle/>
          <a:p>
            <a:r>
              <a:rPr lang="en-US" dirty="0"/>
              <a:t>Retire Your Keyboard with SAP Business One and Alexa</a:t>
            </a:r>
          </a:p>
        </p:txBody>
      </p:sp>
      <p:sp>
        <p:nvSpPr>
          <p:cNvPr id="4" name="Rectangle 3">
            <a:extLst>
              <a:ext uri="{FF2B5EF4-FFF2-40B4-BE49-F238E27FC236}">
                <a16:creationId xmlns:a16="http://schemas.microsoft.com/office/drawing/2014/main" id="{A867C40E-7A76-47F1-BA90-B9525CA66263}"/>
              </a:ext>
            </a:extLst>
          </p:cNvPr>
          <p:cNvSpPr/>
          <p:nvPr/>
        </p:nvSpPr>
        <p:spPr>
          <a:xfrm>
            <a:off x="3516694" y="4751724"/>
            <a:ext cx="4102563" cy="1015663"/>
          </a:xfrm>
          <a:prstGeom prst="rect">
            <a:avLst/>
          </a:prstGeom>
        </p:spPr>
        <p:txBody>
          <a:bodyPr wrap="square">
            <a:spAutoFit/>
          </a:bodyPr>
          <a:lstStyle/>
          <a:p>
            <a:pPr algn="ctr"/>
            <a:r>
              <a:rPr lang="en-US" sz="2000" b="1" dirty="0">
                <a:solidFill>
                  <a:schemeClr val="accent3"/>
                </a:solidFill>
              </a:rPr>
              <a:t>B1 Assistant</a:t>
            </a:r>
          </a:p>
          <a:p>
            <a:pPr algn="ct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Refer to this </a:t>
            </a:r>
            <a:r>
              <a:rPr lang="en-US" sz="2000" dirty="0">
                <a:latin typeface="Arial" panose="020B0604020202020204" pitchFamily="34" charset="0"/>
                <a:cs typeface="Arial" panose="020B0604020202020204" pitchFamily="34" charset="0"/>
                <a:hlinkClick r:id="rId3"/>
              </a:rPr>
              <a:t>blog</a:t>
            </a:r>
            <a:r>
              <a:rPr lang="en-US" sz="2000" dirty="0">
                <a:latin typeface="Arial" panose="020B0604020202020204" pitchFamily="34" charset="0"/>
                <a:cs typeface="Arial" panose="020B0604020202020204" pitchFamily="34" charset="0"/>
              </a:rPr>
              <a:t> and </a:t>
            </a:r>
            <a:r>
              <a:rPr lang="en-US" sz="2000" dirty="0">
                <a:latin typeface="Arial" panose="020B0604020202020204" pitchFamily="34" charset="0"/>
                <a:cs typeface="Arial" panose="020B0604020202020204" pitchFamily="34" charset="0"/>
                <a:hlinkClick r:id="rId4"/>
              </a:rPr>
              <a:t>video</a:t>
            </a:r>
            <a:r>
              <a:rPr lang="en-US" sz="2000" dirty="0">
                <a:latin typeface="Arial" panose="020B0604020202020204" pitchFamily="34" charset="0"/>
                <a:cs typeface="Arial" panose="020B0604020202020204" pitchFamily="34" charset="0"/>
              </a:rPr>
              <a:t>.</a:t>
            </a:r>
          </a:p>
        </p:txBody>
      </p:sp>
      <p:pic>
        <p:nvPicPr>
          <p:cNvPr id="4098" name="Picture 2" descr="http://i.imgur.com/gTkKbSq.png">
            <a:extLst>
              <a:ext uri="{FF2B5EF4-FFF2-40B4-BE49-F238E27FC236}">
                <a16:creationId xmlns:a16="http://schemas.microsoft.com/office/drawing/2014/main" id="{465E347A-68E5-490B-BD29-D42A35E88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387" y="1675074"/>
            <a:ext cx="5097175" cy="294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95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58BD820E7BD45857CFDC11FD089D9" ma:contentTypeVersion="4" ma:contentTypeDescription="Create a new document." ma:contentTypeScope="" ma:versionID="a9897b440cab73718b6b9a981e3fdb27">
  <xsd:schema xmlns:xsd="http://www.w3.org/2001/XMLSchema" xmlns:xs="http://www.w3.org/2001/XMLSchema" xmlns:p="http://schemas.microsoft.com/office/2006/metadata/properties" xmlns:ns2="3fae74cb-f942-4bac-8069-91b943c92c56" xmlns:ns3="1f6b8702-ff64-493f-af7e-9281170a6e8c" targetNamespace="http://schemas.microsoft.com/office/2006/metadata/properties" ma:root="true" ma:fieldsID="f91f71a4ef15de132002c98ccdb1286a" ns2:_="" ns3:_="">
    <xsd:import namespace="3fae74cb-f942-4bac-8069-91b943c92c56"/>
    <xsd:import namespace="1f6b8702-ff64-493f-af7e-9281170a6e8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ae74cb-f942-4bac-8069-91b943c92c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6b8702-ff64-493f-af7e-9281170a6e8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346AFC-4615-40AC-ABF4-BD7209A1BD4F}">
  <ds:schemaRefs>
    <ds:schemaRef ds:uri="http://schemas.microsoft.com/sharepoint/v3/contenttype/forms"/>
  </ds:schemaRefs>
</ds:datastoreItem>
</file>

<file path=customXml/itemProps2.xml><?xml version="1.0" encoding="utf-8"?>
<ds:datastoreItem xmlns:ds="http://schemas.openxmlformats.org/officeDocument/2006/customXml" ds:itemID="{F126A62F-96E3-456C-B9FC-94EA2D0CB3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ae74cb-f942-4bac-8069-91b943c92c56"/>
    <ds:schemaRef ds:uri="1f6b8702-ff64-493f-af7e-9281170a6e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97C303-CC91-4186-A2AD-07BFA17B52D8}">
  <ds:schemaRefs>
    <ds:schemaRef ds:uri="http://purl.org/dc/elements/1.1/"/>
    <ds:schemaRef ds:uri="http://schemas.microsoft.com/office/2006/documentManagement/types"/>
    <ds:schemaRef ds:uri="http://schemas.openxmlformats.org/package/2006/metadata/core-properties"/>
    <ds:schemaRef ds:uri="http://purl.org/dc/terms/"/>
    <ds:schemaRef ds:uri="http://purl.org/dc/dcmitype/"/>
    <ds:schemaRef ds:uri="http://schemas.microsoft.com/office/infopath/2007/PartnerControls"/>
    <ds:schemaRef ds:uri="http://www.w3.org/XML/1998/namespace"/>
    <ds:schemaRef ds:uri="1f6b8702-ff64-493f-af7e-9281170a6e8c"/>
    <ds:schemaRef ds:uri="3fae74cb-f942-4bac-8069-91b943c92c5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SAP_2019_16x9_white</Template>
  <TotalTime>3</TotalTime>
  <Words>577</Words>
  <Application>Microsoft Office PowerPoint</Application>
  <PresentationFormat>Custom</PresentationFormat>
  <Paragraphs>55</Paragraphs>
  <Slides>9</Slides>
  <Notes>9</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Arial</vt:lpstr>
      <vt:lpstr>Arial Unicode MS</vt:lpstr>
      <vt:lpstr>Courier New</vt:lpstr>
      <vt:lpstr>Symbol</vt:lpstr>
      <vt:lpstr>Wingdings</vt:lpstr>
      <vt:lpstr>Wingdings</vt:lpstr>
      <vt:lpstr>SAP 2019 16x9 white</vt:lpstr>
      <vt:lpstr>SAP 2019 16x9 blue</vt:lpstr>
      <vt:lpstr>TB 1300 – SAP Business One SDK Learn More About SAP Business One Extensibility</vt:lpstr>
      <vt:lpstr>Community Page – SAP Business One Extensibility</vt:lpstr>
      <vt:lpstr>Blog Series – Loosely Coupled Solutions for SMB Topics</vt:lpstr>
      <vt:lpstr>Blog Series – Topics Regarding SAP Business One, Version for SAP HANA Extensibility</vt:lpstr>
      <vt:lpstr>E-Learning: SAP Business One on HANA Development</vt:lpstr>
      <vt:lpstr>Digital Transformation for SMBs – the Intelligent Enterprise</vt:lpstr>
      <vt:lpstr>A Smart Shop with IoT, B1, and SAP Cloud Platform</vt:lpstr>
      <vt:lpstr>Retire Your Keyboard with SAP Business One and Alexa</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TB1300 - Learn more about SAP Business One Extensibility</dc:title>
  <dc:creator>krisztian.papai@sap.com</dc:creator>
  <cp:keywords>2019/16:9/white</cp:keywords>
  <cp:lastModifiedBy>Papai, Krisztian</cp:lastModifiedBy>
  <cp:revision>6</cp:revision>
  <dcterms:created xsi:type="dcterms:W3CDTF">2019-01-14T14:01:02Z</dcterms:created>
  <dcterms:modified xsi:type="dcterms:W3CDTF">2019-07-09T10:40:36Z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-1551433885</vt:i4>
  </property>
  <property fmtid="{D5CDD505-2E9C-101B-9397-08002B2CF9AE}" pid="3" name="_NewReviewCycle">
    <vt:lpwstr/>
  </property>
  <property fmtid="{D5CDD505-2E9C-101B-9397-08002B2CF9AE}" pid="4" name="_EmailSubject">
    <vt:lpwstr>ACTION NEEDED: B1 9.3 Highlights - Delta Translation Request to PL08 - new template</vt:lpwstr>
  </property>
  <property fmtid="{D5CDD505-2E9C-101B-9397-08002B2CF9AE}" pid="5" name="_AuthorEmail">
    <vt:lpwstr>marie-laurence.poujois@sap.com</vt:lpwstr>
  </property>
  <property fmtid="{D5CDD505-2E9C-101B-9397-08002B2CF9AE}" pid="6" name="_AuthorEmailDisplayName">
    <vt:lpwstr>Poujois, Marie-Laurence</vt:lpwstr>
  </property>
  <property fmtid="{D5CDD505-2E9C-101B-9397-08002B2CF9AE}" pid="7" name="_PreviousAdHocReviewCycleID">
    <vt:i4>1101452479</vt:i4>
  </property>
  <property fmtid="{D5CDD505-2E9C-101B-9397-08002B2CF9AE}" pid="8" name="ContentTypeId">
    <vt:lpwstr>0x01010009C58BD820E7BD45857CFDC11FD089D9</vt:lpwstr>
  </property>
  <property fmtid="{D5CDD505-2E9C-101B-9397-08002B2CF9AE}" pid="9" name="AuthorIds_UIVersion_1024">
    <vt:lpwstr>28</vt:lpwstr>
  </property>
</Properties>
</file>